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7"/>
  </p:notesMasterIdLst>
  <p:handoutMasterIdLst>
    <p:handoutMasterId r:id="rId28"/>
  </p:handoutMasterIdLst>
  <p:sldIdLst>
    <p:sldId id="256" r:id="rId5"/>
    <p:sldId id="267" r:id="rId6"/>
    <p:sldId id="273" r:id="rId7"/>
    <p:sldId id="274" r:id="rId8"/>
    <p:sldId id="275" r:id="rId9"/>
    <p:sldId id="289" r:id="rId10"/>
    <p:sldId id="261" r:id="rId11"/>
    <p:sldId id="290" r:id="rId12"/>
    <p:sldId id="276" r:id="rId13"/>
    <p:sldId id="279" r:id="rId14"/>
    <p:sldId id="291" r:id="rId15"/>
    <p:sldId id="280" r:id="rId16"/>
    <p:sldId id="292" r:id="rId17"/>
    <p:sldId id="283" r:id="rId18"/>
    <p:sldId id="282" r:id="rId19"/>
    <p:sldId id="281" r:id="rId20"/>
    <p:sldId id="285" r:id="rId21"/>
    <p:sldId id="286" r:id="rId22"/>
    <p:sldId id="287" r:id="rId23"/>
    <p:sldId id="284" r:id="rId24"/>
    <p:sldId id="288" r:id="rId25"/>
    <p:sldId id="258" r:id="rId2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86"/>
    <p:restoredTop sz="94660"/>
  </p:normalViewPr>
  <p:slideViewPr>
    <p:cSldViewPr showGuides="1">
      <p:cViewPr varScale="1">
        <p:scale>
          <a:sx n="59" d="100"/>
          <a:sy n="59" d="100"/>
        </p:scale>
        <p:origin x="200" y="1424"/>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3/21/17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3/21/17</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3/21/17</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3/21/17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3/21/17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3/21/17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a:extLst/>
        </p:spPr>
        <p:txBody>
          <a:bodyPr vert="horz" wrap="square" lIns="121899" tIns="60949" rIns="121899" bIns="60949" numCol="1" anchor="t" anchorCtr="0" compatLnSpc="1">
            <a:prstTxWarp prst="textNoShape">
              <a:avLst/>
            </a:prstTxWarp>
          </a:bodyPr>
          <a:lstStyle/>
          <a:p>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solidFill>
                  <a:schemeClr val="bg1"/>
                </a:solidFill>
              </a:defRPr>
            </a:lvl1pPr>
          </a:lstStyle>
          <a:p>
            <a:fld id="{C2C6F8EA-316C-41DE-B9A4-EDCC3A85ED9A}" type="datetimeFigureOut">
              <a:rPr lang="en-US"/>
              <a:pPr/>
              <a:t>3/21/17</a:t>
            </a:fld>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3/21/17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3/21/17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3/21/17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fld id="{C2C6F8EA-316C-41DE-B9A4-EDCC3A85ED9A}" type="datetimeFigureOut">
              <a:rPr lang="en-US"/>
              <a:t>3/21/17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3/21/17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smtClean="0"/>
              <a:t>Click to edit Master title style</a:t>
            </a:r>
            <a:endParaRPr/>
          </a:p>
        </p:txBody>
      </p:sp>
      <p:sp>
        <p:nvSpPr>
          <p:cNvPr id="3" name="Picture Placeholder 2"/>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3/21/17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p:nvSpPr>
        <p:spPr>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lumMod val="60000"/>
                    <a:lumOff val="40000"/>
                  </a:schemeClr>
                </a:solidFill>
              </a:defRPr>
            </a:lvl1pPr>
          </a:lstStyle>
          <a:p>
            <a:fld id="{C2C6F8EA-316C-41DE-B9A4-EDCC3A85ED9A}" type="datetimeFigureOut">
              <a:rPr lang="en-US"/>
              <a:pPr/>
              <a:t>3/21/17</a:t>
            </a:fld>
            <a:endParaRPr/>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lumMod val="60000"/>
                    <a:lumOff val="40000"/>
                  </a:schemeClr>
                </a:solidFill>
              </a:defRPr>
            </a:lvl1pPr>
          </a:lstStyle>
          <a:p>
            <a:endParaRP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lumMod val="60000"/>
                    <a:lumOff val="40000"/>
                  </a:schemeClr>
                </a:solidFill>
              </a:defRPr>
            </a:lvl1pPr>
          </a:lstStyle>
          <a:p>
            <a:fld id="{7DC1BBB0-96F0-4077-A278-0F3FB5C104D3}" type="slidenum">
              <a:rPr/>
              <a:pPr/>
              <a:t>‹#›</a:t>
            </a:fld>
            <a:endParaRPr/>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youtube.com/watch?v=YuyT2SDcYrU&amp;feature=youtu.be&amp;t=99" TargetMode="Externa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tiff"/><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tiff"/><Relationship Id="rId3" Type="http://schemas.openxmlformats.org/officeDocument/2006/relationships/image" Target="../media/image2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f"/><Relationship Id="rId3" Type="http://schemas.openxmlformats.org/officeDocument/2006/relationships/image" Target="../media/image28.tiff"/></Relationships>
</file>

<file path=ppt/slides/_rels/slide21.xml.rels><?xml version="1.0" encoding="UTF-8" standalone="yes"?>
<Relationships xmlns="http://schemas.openxmlformats.org/package/2006/relationships"><Relationship Id="rId3" Type="http://schemas.openxmlformats.org/officeDocument/2006/relationships/hyperlink" Target="http://docs.aws.amazon.com/polly/latest/dg/what-is.html" TargetMode="External"/><Relationship Id="rId4" Type="http://schemas.openxmlformats.org/officeDocument/2006/relationships/hyperlink" Target="http://docs.aws.amazon.com/rekognition/latest/dg/what-is.html" TargetMode="External"/><Relationship Id="rId5" Type="http://schemas.openxmlformats.org/officeDocument/2006/relationships/hyperlink" Target="https://aws.amazon.com/machine-learning" TargetMode="External"/><Relationship Id="rId6" Type="http://schemas.openxmlformats.org/officeDocument/2006/relationships/hyperlink" Target="http://machinelearningmastery.com/start-here/" TargetMode="External"/><Relationship Id="rId7" Type="http://schemas.openxmlformats.org/officeDocument/2006/relationships/hyperlink" Target="http://www.datasciencecentral.com/profiles/blogs/13-machine-learning-data-set-collections" TargetMode="External"/><Relationship Id="rId8" Type="http://schemas.openxmlformats.org/officeDocument/2006/relationships/hyperlink" Target="https://ocw.mit.edu/courses/sloan-school-of-management/15-097-prediction-machine-learning-and-statistics-spring-2012/datasets/" TargetMode="External"/><Relationship Id="rId9" Type="http://schemas.openxmlformats.org/officeDocument/2006/relationships/hyperlink" Target="https://en.wikipedia.org/wiki/Stochastic_gradient_descent" TargetMode="External"/><Relationship Id="rId10" Type="http://schemas.openxmlformats.org/officeDocument/2006/relationships/hyperlink" Target="https://github.com/balys/awsai-presentation" TargetMode="External"/><Relationship Id="rId1" Type="http://schemas.openxmlformats.org/officeDocument/2006/relationships/slideLayout" Target="../slideLayouts/slideLayout6.xml"/><Relationship Id="rId2" Type="http://schemas.openxmlformats.org/officeDocument/2006/relationships/hyperlink" Target="https://boto3.readthedocs.io/en/latest/reference/services/rekognition.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6.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Machine Learning and Amazon AI Toolkit	</a:t>
            </a:r>
            <a:endParaRPr lang="en-US" dirty="0"/>
          </a:p>
        </p:txBody>
      </p:sp>
      <p:sp>
        <p:nvSpPr>
          <p:cNvPr id="3" name="Subtitle 2"/>
          <p:cNvSpPr>
            <a:spLocks noGrp="1"/>
          </p:cNvSpPr>
          <p:nvPr>
            <p:ph type="subTitle" idx="1"/>
          </p:nvPr>
        </p:nvSpPr>
        <p:spPr/>
        <p:txBody>
          <a:bodyPr/>
          <a:lstStyle/>
          <a:p>
            <a:r>
              <a:rPr lang="en-US" dirty="0" smtClean="0"/>
              <a:t>Overview and Live Demos</a:t>
            </a:r>
            <a:endParaRPr lang="en-US" dirty="0"/>
          </a:p>
        </p:txBody>
      </p:sp>
      <p:pic>
        <p:nvPicPr>
          <p:cNvPr id="4" name="Picture 3"/>
          <p:cNvPicPr>
            <a:picLocks noChangeAspect="1"/>
          </p:cNvPicPr>
          <p:nvPr/>
        </p:nvPicPr>
        <p:blipFill>
          <a:blip r:embed="rId2"/>
          <a:stretch>
            <a:fillRect/>
          </a:stretch>
        </p:blipFill>
        <p:spPr>
          <a:xfrm>
            <a:off x="7966620" y="5877272"/>
            <a:ext cx="3094094" cy="792088"/>
          </a:xfrm>
          <a:prstGeom prst="rect">
            <a:avLst/>
          </a:prstGeom>
        </p:spPr>
      </p:pic>
      <p:sp>
        <p:nvSpPr>
          <p:cNvPr id="5" name="TextBox 4"/>
          <p:cNvSpPr txBox="1"/>
          <p:nvPr/>
        </p:nvSpPr>
        <p:spPr>
          <a:xfrm>
            <a:off x="9311952" y="4879257"/>
            <a:ext cx="2844048" cy="646331"/>
          </a:xfrm>
          <a:prstGeom prst="rect">
            <a:avLst/>
          </a:prstGeom>
          <a:noFill/>
        </p:spPr>
        <p:txBody>
          <a:bodyPr wrap="none" rtlCol="0">
            <a:spAutoFit/>
          </a:bodyPr>
          <a:lstStyle/>
          <a:p>
            <a:r>
              <a:rPr lang="en-US" dirty="0" smtClean="0"/>
              <a:t>Balys </a:t>
            </a:r>
            <a:r>
              <a:rPr lang="en-US" dirty="0" err="1" smtClean="0"/>
              <a:t>Kriksciunas</a:t>
            </a:r>
            <a:r>
              <a:rPr lang="en-US" dirty="0" smtClean="0"/>
              <a:t/>
            </a:r>
            <a:br>
              <a:rPr lang="en-US" dirty="0" smtClean="0"/>
            </a:br>
            <a:r>
              <a:rPr lang="en-US" dirty="0" smtClean="0"/>
              <a:t>Customer Data Engineer</a:t>
            </a:r>
            <a:endParaRPr lang="en-US" dirty="0"/>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our brain see it?</a:t>
            </a:r>
            <a:endParaRPr lang="en-US" dirty="0"/>
          </a:p>
        </p:txBody>
      </p:sp>
      <p:pic>
        <p:nvPicPr>
          <p:cNvPr id="4" name="Picture 3"/>
          <p:cNvPicPr>
            <a:picLocks noChangeAspect="1"/>
          </p:cNvPicPr>
          <p:nvPr/>
        </p:nvPicPr>
        <p:blipFill rotWithShape="1">
          <a:blip r:embed="rId2"/>
          <a:srcRect b="23594"/>
          <a:stretch/>
        </p:blipFill>
        <p:spPr>
          <a:xfrm>
            <a:off x="1699159" y="1415206"/>
            <a:ext cx="9826306" cy="4606081"/>
          </a:xfrm>
          <a:prstGeom prst="rect">
            <a:avLst/>
          </a:prstGeom>
        </p:spPr>
      </p:pic>
    </p:spTree>
    <p:extLst>
      <p:ext uri="{BB962C8B-B14F-4D97-AF65-F5344CB8AC3E}">
        <p14:creationId xmlns:p14="http://schemas.microsoft.com/office/powerpoint/2010/main" val="5729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Neuron and Synapse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6740" y="3390900"/>
            <a:ext cx="2908300" cy="34671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690" y="1536816"/>
            <a:ext cx="8850295" cy="3476360"/>
          </a:xfrm>
          <a:prstGeom prst="rect">
            <a:avLst/>
          </a:prstGeom>
        </p:spPr>
      </p:pic>
    </p:spTree>
    <p:extLst>
      <p:ext uri="{BB962C8B-B14F-4D97-AF65-F5344CB8AC3E}">
        <p14:creationId xmlns:p14="http://schemas.microsoft.com/office/powerpoint/2010/main" val="75765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represent in DL neural net?</a:t>
            </a:r>
            <a:endParaRPr lang="en-US" dirty="0"/>
          </a:p>
        </p:txBody>
      </p:sp>
      <p:pic>
        <p:nvPicPr>
          <p:cNvPr id="3" name="Picture 2"/>
          <p:cNvPicPr>
            <a:picLocks noChangeAspect="1"/>
          </p:cNvPicPr>
          <p:nvPr/>
        </p:nvPicPr>
        <p:blipFill>
          <a:blip r:embed="rId2"/>
          <a:stretch>
            <a:fillRect/>
          </a:stretch>
        </p:blipFill>
        <p:spPr>
          <a:xfrm>
            <a:off x="1863703" y="1556792"/>
            <a:ext cx="9242265" cy="4875295"/>
          </a:xfrm>
          <a:prstGeom prst="rect">
            <a:avLst/>
          </a:prstGeom>
        </p:spPr>
      </p:pic>
    </p:spTree>
    <p:extLst>
      <p:ext uri="{BB962C8B-B14F-4D97-AF65-F5344CB8AC3E}">
        <p14:creationId xmlns:p14="http://schemas.microsoft.com/office/powerpoint/2010/main" val="120991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driving car example</a:t>
            </a:r>
            <a:endParaRPr lang="en-US" dirty="0"/>
          </a:p>
        </p:txBody>
      </p:sp>
      <p:sp>
        <p:nvSpPr>
          <p:cNvPr id="3" name="Rectangle 2"/>
          <p:cNvSpPr/>
          <p:nvPr/>
        </p:nvSpPr>
        <p:spPr>
          <a:xfrm>
            <a:off x="1485900" y="5949280"/>
            <a:ext cx="7870948" cy="646331"/>
          </a:xfrm>
          <a:prstGeom prst="rect">
            <a:avLst/>
          </a:prstGeom>
        </p:spPr>
        <p:txBody>
          <a:bodyPr wrap="square">
            <a:spAutoFit/>
          </a:bodyPr>
          <a:lstStyle/>
          <a:p>
            <a:r>
              <a:rPr lang="en-US" dirty="0">
                <a:hlinkClick r:id="rId2"/>
              </a:rPr>
              <a:t>https://</a:t>
            </a:r>
            <a:r>
              <a:rPr lang="en-US" dirty="0" smtClean="0">
                <a:hlinkClick r:id="rId2"/>
              </a:rPr>
              <a:t>www.youtube.com/watch?v=YuyT2SDcYrU&amp;feature=youtu.be&amp;t=99</a:t>
            </a:r>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964" y="1417637"/>
            <a:ext cx="8573011" cy="4371597"/>
          </a:xfrm>
          <a:prstGeom prst="rect">
            <a:avLst/>
          </a:prstGeom>
        </p:spPr>
      </p:pic>
    </p:spTree>
    <p:extLst>
      <p:ext uri="{BB962C8B-B14F-4D97-AF65-F5344CB8AC3E}">
        <p14:creationId xmlns:p14="http://schemas.microsoft.com/office/powerpoint/2010/main" val="169690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details</a:t>
            </a:r>
            <a:endParaRPr lang="en-US" dirty="0"/>
          </a:p>
        </p:txBody>
      </p:sp>
      <p:sp>
        <p:nvSpPr>
          <p:cNvPr id="3" name="TextBox 2"/>
          <p:cNvSpPr txBox="1"/>
          <p:nvPr/>
        </p:nvSpPr>
        <p:spPr>
          <a:xfrm>
            <a:off x="1593435" y="1556792"/>
            <a:ext cx="9782801" cy="2031325"/>
          </a:xfrm>
          <a:prstGeom prst="rect">
            <a:avLst/>
          </a:prstGeom>
          <a:noFill/>
        </p:spPr>
        <p:txBody>
          <a:bodyPr wrap="square" rtlCol="0">
            <a:spAutoFit/>
          </a:bodyPr>
          <a:lstStyle/>
          <a:p>
            <a:r>
              <a:rPr lang="en-US" dirty="0"/>
              <a:t>The essence of learning in deep learning is nothing </a:t>
            </a:r>
            <a:r>
              <a:rPr lang="en-US" dirty="0" smtClean="0"/>
              <a:t>more than adjusting </a:t>
            </a:r>
            <a:r>
              <a:rPr lang="en-US" dirty="0"/>
              <a:t>a model’s weights in response to the error it </a:t>
            </a:r>
            <a:r>
              <a:rPr lang="en-US" dirty="0" smtClean="0"/>
              <a:t>produces, until </a:t>
            </a:r>
            <a:r>
              <a:rPr lang="en-US" dirty="0"/>
              <a:t>you can’t reduce the error any </a:t>
            </a:r>
            <a:r>
              <a:rPr lang="en-US" dirty="0" smtClean="0"/>
              <a:t>more (calculate derivative).</a:t>
            </a:r>
          </a:p>
          <a:p>
            <a:endParaRPr lang="en-US" dirty="0"/>
          </a:p>
          <a:p>
            <a:r>
              <a:rPr lang="en-US" dirty="0" smtClean="0"/>
              <a:t>Since the functions at all layers are mostly non-linear we cannot use direct derivative algorithms. </a:t>
            </a:r>
            <a:r>
              <a:rPr lang="en-US" dirty="0" smtClean="0"/>
              <a:t>Few </a:t>
            </a:r>
            <a:r>
              <a:rPr lang="en-US" dirty="0" smtClean="0"/>
              <a:t>main techniques are used </a:t>
            </a:r>
            <a:r>
              <a:rPr lang="en-US" dirty="0" smtClean="0"/>
              <a:t>(some in </a:t>
            </a:r>
            <a:r>
              <a:rPr lang="en-US" dirty="0" smtClean="0"/>
              <a:t>conjunction)</a:t>
            </a:r>
          </a:p>
          <a:p>
            <a:r>
              <a:rPr lang="en-US" dirty="0" smtClean="0"/>
              <a:t>stochastic gradient </a:t>
            </a:r>
            <a:r>
              <a:rPr lang="en-US" dirty="0" smtClean="0"/>
              <a:t>descent (SGD) or L-BFGS and </a:t>
            </a:r>
            <a:r>
              <a:rPr lang="en-US" dirty="0"/>
              <a:t>B</a:t>
            </a:r>
            <a:r>
              <a:rPr lang="en-US" dirty="0" smtClean="0"/>
              <a:t>ackpropagation</a:t>
            </a:r>
            <a:r>
              <a:rPr lang="en-US" dirty="0" smtClean="0"/>
              <a:t>.</a:t>
            </a:r>
            <a:endParaRPr lang="en-US" dirty="0"/>
          </a:p>
        </p:txBody>
      </p:sp>
      <p:pic>
        <p:nvPicPr>
          <p:cNvPr id="4" name="Picture 3"/>
          <p:cNvPicPr>
            <a:picLocks noChangeAspect="1"/>
          </p:cNvPicPr>
          <p:nvPr/>
        </p:nvPicPr>
        <p:blipFill>
          <a:blip r:embed="rId2"/>
          <a:stretch>
            <a:fillRect/>
          </a:stretch>
        </p:blipFill>
        <p:spPr>
          <a:xfrm>
            <a:off x="2133972" y="3543300"/>
            <a:ext cx="3644900" cy="3314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872" y="3696268"/>
            <a:ext cx="5797468" cy="2930128"/>
          </a:xfrm>
          <a:prstGeom prst="rect">
            <a:avLst/>
          </a:prstGeom>
        </p:spPr>
      </p:pic>
    </p:spTree>
    <p:extLst>
      <p:ext uri="{BB962C8B-B14F-4D97-AF65-F5344CB8AC3E}">
        <p14:creationId xmlns:p14="http://schemas.microsoft.com/office/powerpoint/2010/main" val="159007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 and </a:t>
            </a:r>
            <a:r>
              <a:rPr lang="en-US" dirty="0" err="1" smtClean="0"/>
              <a:t>Underfitting</a:t>
            </a:r>
            <a:endParaRPr lang="en-US" dirty="0"/>
          </a:p>
        </p:txBody>
      </p:sp>
      <p:sp>
        <p:nvSpPr>
          <p:cNvPr id="4" name="TextBox 3"/>
          <p:cNvSpPr txBox="1"/>
          <p:nvPr/>
        </p:nvSpPr>
        <p:spPr>
          <a:xfrm>
            <a:off x="1563456" y="1554118"/>
            <a:ext cx="8201284" cy="646331"/>
          </a:xfrm>
          <a:prstGeom prst="rect">
            <a:avLst/>
          </a:prstGeom>
          <a:noFill/>
        </p:spPr>
        <p:txBody>
          <a:bodyPr wrap="none" rtlCol="0">
            <a:spAutoFit/>
          </a:bodyPr>
          <a:lstStyle/>
          <a:p>
            <a:r>
              <a:rPr lang="en-US" dirty="0" smtClean="0"/>
              <a:t>Be mindful when selecting parameters for your deep learning algorithm</a:t>
            </a:r>
          </a:p>
          <a:p>
            <a:r>
              <a:rPr lang="en-US" dirty="0" smtClean="0"/>
              <a:t>(basically, for your function</a:t>
            </a:r>
            <a:r>
              <a:rPr lang="en-US" dirty="0" smtClean="0"/>
              <a:t>).</a:t>
            </a:r>
            <a:endParaRPr lang="en-US" dirty="0" smtClean="0"/>
          </a:p>
        </p:txBody>
      </p:sp>
      <p:pic>
        <p:nvPicPr>
          <p:cNvPr id="5" name="Picture 4"/>
          <p:cNvPicPr>
            <a:picLocks noChangeAspect="1"/>
          </p:cNvPicPr>
          <p:nvPr/>
        </p:nvPicPr>
        <p:blipFill>
          <a:blip r:embed="rId2"/>
          <a:stretch>
            <a:fillRect/>
          </a:stretch>
        </p:blipFill>
        <p:spPr>
          <a:xfrm>
            <a:off x="1563457" y="2924944"/>
            <a:ext cx="9283484" cy="2341780"/>
          </a:xfrm>
          <a:prstGeom prst="rect">
            <a:avLst/>
          </a:prstGeom>
        </p:spPr>
      </p:pic>
      <p:sp>
        <p:nvSpPr>
          <p:cNvPr id="6" name="TextBox 5"/>
          <p:cNvSpPr txBox="1"/>
          <p:nvPr/>
        </p:nvSpPr>
        <p:spPr>
          <a:xfrm>
            <a:off x="1593436" y="6009957"/>
            <a:ext cx="8171304" cy="646331"/>
          </a:xfrm>
          <a:prstGeom prst="rect">
            <a:avLst/>
          </a:prstGeom>
          <a:noFill/>
        </p:spPr>
        <p:txBody>
          <a:bodyPr wrap="square" rtlCol="0">
            <a:spAutoFit/>
          </a:bodyPr>
          <a:lstStyle/>
          <a:p>
            <a:r>
              <a:rPr lang="en-US" dirty="0" smtClean="0"/>
              <a:t>If the model is under fitting or </a:t>
            </a:r>
            <a:r>
              <a:rPr lang="en-US" dirty="0" smtClean="0"/>
              <a:t>overfitting </a:t>
            </a:r>
            <a:r>
              <a:rPr lang="en-US" smtClean="0"/>
              <a:t>your features </a:t>
            </a:r>
            <a:r>
              <a:rPr lang="en-US" dirty="0" smtClean="0"/>
              <a:t>it will not make good future predictions.</a:t>
            </a:r>
            <a:endParaRPr lang="en-US" dirty="0"/>
          </a:p>
        </p:txBody>
      </p:sp>
    </p:spTree>
    <p:extLst>
      <p:ext uri="{BB962C8B-B14F-4D97-AF65-F5344CB8AC3E}">
        <p14:creationId xmlns:p14="http://schemas.microsoft.com/office/powerpoint/2010/main" val="2564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needs Big Data</a:t>
            </a:r>
            <a:endParaRPr lang="en-US" dirty="0"/>
          </a:p>
        </p:txBody>
      </p:sp>
      <p:sp>
        <p:nvSpPr>
          <p:cNvPr id="4" name="TextBox 3"/>
          <p:cNvSpPr txBox="1"/>
          <p:nvPr/>
        </p:nvSpPr>
        <p:spPr>
          <a:xfrm>
            <a:off x="1593435" y="1477013"/>
            <a:ext cx="10124695" cy="646331"/>
          </a:xfrm>
          <a:prstGeom prst="rect">
            <a:avLst/>
          </a:prstGeom>
          <a:noFill/>
        </p:spPr>
        <p:txBody>
          <a:bodyPr wrap="square" rtlCol="0">
            <a:spAutoFit/>
          </a:bodyPr>
          <a:lstStyle/>
          <a:p>
            <a:r>
              <a:rPr lang="en-US" dirty="0" smtClean="0"/>
              <a:t>But You don’t necessarily need to have the data, sometimes you can invent data yourself too.</a:t>
            </a:r>
            <a:endParaRPr lang="en-US" dirty="0"/>
          </a:p>
        </p:txBody>
      </p:sp>
      <p:sp>
        <p:nvSpPr>
          <p:cNvPr id="5" name="TextBox 4"/>
          <p:cNvSpPr txBox="1"/>
          <p:nvPr/>
        </p:nvSpPr>
        <p:spPr>
          <a:xfrm>
            <a:off x="1593435" y="2353998"/>
            <a:ext cx="9782801" cy="646331"/>
          </a:xfrm>
          <a:prstGeom prst="rect">
            <a:avLst/>
          </a:prstGeom>
          <a:noFill/>
        </p:spPr>
        <p:txBody>
          <a:bodyPr wrap="square" rtlCol="0">
            <a:spAutoFit/>
          </a:bodyPr>
          <a:lstStyle/>
          <a:p>
            <a:r>
              <a:rPr lang="en-US" dirty="0" smtClean="0"/>
              <a:t>For example, add random blur to your image database, crop the images, resize, distort, etc.</a:t>
            </a:r>
            <a:endParaRPr lang="en-US" dirty="0"/>
          </a:p>
        </p:txBody>
      </p:sp>
      <p:pic>
        <p:nvPicPr>
          <p:cNvPr id="7" name="Picture 6"/>
          <p:cNvPicPr>
            <a:picLocks noChangeAspect="1"/>
          </p:cNvPicPr>
          <p:nvPr/>
        </p:nvPicPr>
        <p:blipFill>
          <a:blip r:embed="rId2"/>
          <a:stretch>
            <a:fillRect/>
          </a:stretch>
        </p:blipFill>
        <p:spPr>
          <a:xfrm>
            <a:off x="5590356" y="2936321"/>
            <a:ext cx="6304949" cy="3921679"/>
          </a:xfrm>
          <a:prstGeom prst="rect">
            <a:avLst/>
          </a:prstGeom>
        </p:spPr>
      </p:pic>
    </p:spTree>
    <p:extLst>
      <p:ext uri="{BB962C8B-B14F-4D97-AF65-F5344CB8AC3E}">
        <p14:creationId xmlns:p14="http://schemas.microsoft.com/office/powerpoint/2010/main" val="179769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a:t>
            </a:r>
            <a:r>
              <a:rPr lang="en-US" dirty="0" err="1" smtClean="0"/>
              <a:t>Rekognition</a:t>
            </a:r>
            <a:endParaRPr lang="en-US" dirty="0"/>
          </a:p>
        </p:txBody>
      </p:sp>
      <p:sp>
        <p:nvSpPr>
          <p:cNvPr id="3" name="TextBox 2"/>
          <p:cNvSpPr txBox="1"/>
          <p:nvPr/>
        </p:nvSpPr>
        <p:spPr>
          <a:xfrm>
            <a:off x="1560292" y="1556792"/>
            <a:ext cx="9361039" cy="1477328"/>
          </a:xfrm>
          <a:prstGeom prst="rect">
            <a:avLst/>
          </a:prstGeom>
          <a:noFill/>
        </p:spPr>
        <p:txBody>
          <a:bodyPr wrap="square" rtlCol="0">
            <a:spAutoFit/>
          </a:bodyPr>
          <a:lstStyle/>
          <a:p>
            <a:r>
              <a:rPr lang="en-US" dirty="0"/>
              <a:t>Amazon </a:t>
            </a:r>
            <a:r>
              <a:rPr lang="en-US" dirty="0" err="1"/>
              <a:t>Rekognition</a:t>
            </a:r>
            <a:r>
              <a:rPr lang="en-US" dirty="0"/>
              <a:t> is a service that makes it easy to add image analysis to your applications. With </a:t>
            </a:r>
            <a:r>
              <a:rPr lang="en-US" dirty="0" err="1"/>
              <a:t>Rekognition</a:t>
            </a:r>
            <a:r>
              <a:rPr lang="en-US" dirty="0"/>
              <a:t>, you can detect objects, scenes, and faces in images. You can also search and compare faces. </a:t>
            </a:r>
            <a:r>
              <a:rPr lang="en-US" dirty="0" err="1"/>
              <a:t>Rekognition’s</a:t>
            </a:r>
            <a:r>
              <a:rPr lang="en-US" dirty="0"/>
              <a:t> API enables you to quickly add sophisticated deep learning-based visual search and image classification to your applications.</a:t>
            </a:r>
          </a:p>
        </p:txBody>
      </p:sp>
      <p:pic>
        <p:nvPicPr>
          <p:cNvPr id="4" name="Picture 3"/>
          <p:cNvPicPr>
            <a:picLocks noChangeAspect="1"/>
          </p:cNvPicPr>
          <p:nvPr/>
        </p:nvPicPr>
        <p:blipFill>
          <a:blip r:embed="rId2"/>
          <a:stretch>
            <a:fillRect/>
          </a:stretch>
        </p:blipFill>
        <p:spPr>
          <a:xfrm>
            <a:off x="6691156" y="4058740"/>
            <a:ext cx="5209637" cy="2830032"/>
          </a:xfrm>
          <a:prstGeom prst="rect">
            <a:avLst/>
          </a:prstGeom>
        </p:spPr>
      </p:pic>
      <p:pic>
        <p:nvPicPr>
          <p:cNvPr id="5" name="Picture 4"/>
          <p:cNvPicPr>
            <a:picLocks noChangeAspect="1"/>
          </p:cNvPicPr>
          <p:nvPr/>
        </p:nvPicPr>
        <p:blipFill>
          <a:blip r:embed="rId3"/>
          <a:stretch>
            <a:fillRect/>
          </a:stretch>
        </p:blipFill>
        <p:spPr>
          <a:xfrm>
            <a:off x="1413892" y="4058740"/>
            <a:ext cx="5126323" cy="2466604"/>
          </a:xfrm>
          <a:prstGeom prst="rect">
            <a:avLst/>
          </a:prstGeom>
        </p:spPr>
      </p:pic>
    </p:spTree>
    <p:extLst>
      <p:ext uri="{BB962C8B-B14F-4D97-AF65-F5344CB8AC3E}">
        <p14:creationId xmlns:p14="http://schemas.microsoft.com/office/powerpoint/2010/main" val="177050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err="1" smtClean="0"/>
              <a:t>Rekognition</a:t>
            </a:r>
            <a:r>
              <a:rPr lang="en-US" dirty="0" smtClean="0"/>
              <a:t> facts</a:t>
            </a:r>
            <a:endParaRPr lang="en-US" dirty="0"/>
          </a:p>
        </p:txBody>
      </p:sp>
      <p:sp>
        <p:nvSpPr>
          <p:cNvPr id="3" name="TextBox 2"/>
          <p:cNvSpPr txBox="1"/>
          <p:nvPr/>
        </p:nvSpPr>
        <p:spPr>
          <a:xfrm>
            <a:off x="1701924" y="1556792"/>
            <a:ext cx="8856984" cy="3416320"/>
          </a:xfrm>
          <a:prstGeom prst="rect">
            <a:avLst/>
          </a:prstGeom>
          <a:noFill/>
        </p:spPr>
        <p:txBody>
          <a:bodyPr wrap="square" rtlCol="0">
            <a:spAutoFit/>
          </a:bodyPr>
          <a:lstStyle/>
          <a:p>
            <a:pPr marL="285750" indent="-285750">
              <a:buFont typeface="Arial" charset="0"/>
              <a:buChar char="•"/>
            </a:pPr>
            <a:r>
              <a:rPr lang="en-US" dirty="0" smtClean="0"/>
              <a:t>Fully Managed Deep Learning Model for Image recognition (most likely CNN + Reinforced learning pipeline), trained on Prime photos.</a:t>
            </a:r>
          </a:p>
          <a:p>
            <a:pPr marL="285750" indent="-285750">
              <a:buFont typeface="Arial" charset="0"/>
              <a:buChar char="•"/>
            </a:pPr>
            <a:r>
              <a:rPr lang="en-US" dirty="0" smtClean="0"/>
              <a:t>Supports PNG and JPG (up to 15MB via S3, 5MB in upload mode)</a:t>
            </a:r>
          </a:p>
          <a:p>
            <a:pPr marL="285750" indent="-285750">
              <a:buFont typeface="Arial" charset="0"/>
              <a:buChar char="•"/>
            </a:pPr>
            <a:r>
              <a:rPr lang="en-US" dirty="0"/>
              <a:t>S</a:t>
            </a:r>
            <a:r>
              <a:rPr lang="en-US" dirty="0" smtClean="0"/>
              <a:t>mallest object/face </a:t>
            </a:r>
            <a:r>
              <a:rPr lang="en-US" dirty="0"/>
              <a:t>present in the image </a:t>
            </a:r>
            <a:r>
              <a:rPr lang="en-US" dirty="0" smtClean="0"/>
              <a:t>should be </a:t>
            </a:r>
            <a:r>
              <a:rPr lang="en-US" dirty="0"/>
              <a:t>at least 5% of the size (in pixels) of the shorter image </a:t>
            </a:r>
            <a:r>
              <a:rPr lang="en-US" dirty="0" smtClean="0"/>
              <a:t>dimension (you may need to crop)</a:t>
            </a:r>
          </a:p>
          <a:p>
            <a:pPr marL="285750" indent="-285750">
              <a:buFont typeface="Arial" charset="0"/>
              <a:buChar char="•"/>
            </a:pPr>
            <a:r>
              <a:rPr lang="en-US" dirty="0"/>
              <a:t>US East (Northern Virginia), US West (Oregon) and EU (</a:t>
            </a:r>
            <a:r>
              <a:rPr lang="en-US" dirty="0" smtClean="0"/>
              <a:t>Ireland) regions</a:t>
            </a:r>
          </a:p>
          <a:p>
            <a:pPr marL="285750" indent="-285750">
              <a:buFont typeface="Arial" charset="0"/>
              <a:buChar char="•"/>
            </a:pPr>
            <a:r>
              <a:rPr lang="en-US" dirty="0" smtClean="0"/>
              <a:t>Has lots of embedded labels for object recognition (e.g. Rose, Airplane..)</a:t>
            </a:r>
          </a:p>
          <a:p>
            <a:pPr marL="285750" indent="-285750">
              <a:buFont typeface="Arial" charset="0"/>
              <a:buChar char="•"/>
            </a:pPr>
            <a:r>
              <a:rPr lang="en-US" dirty="0" smtClean="0"/>
              <a:t>Can match certainty and label on 11 facial expressions (smile, beard, emotions)</a:t>
            </a:r>
          </a:p>
          <a:p>
            <a:pPr marL="285750" indent="-285750">
              <a:buFont typeface="Arial" charset="0"/>
              <a:buChar char="•"/>
            </a:pPr>
            <a:r>
              <a:rPr lang="en-US" dirty="0" smtClean="0"/>
              <a:t>Detects up to 15 faces in image</a:t>
            </a:r>
          </a:p>
          <a:p>
            <a:pPr marL="285750" indent="-285750">
              <a:buFont typeface="Arial" charset="0"/>
              <a:buChar char="•"/>
            </a:pPr>
            <a:r>
              <a:rPr lang="en-US" dirty="0" smtClean="0"/>
              <a:t>Charges per API usage, </a:t>
            </a:r>
            <a:r>
              <a:rPr lang="en-US" dirty="0"/>
              <a:t>$0.01 per 1,000 face vectors </a:t>
            </a:r>
            <a:r>
              <a:rPr lang="en-US" dirty="0" smtClean="0"/>
              <a:t>calls</a:t>
            </a:r>
          </a:p>
          <a:p>
            <a:pPr marL="285750" indent="-285750">
              <a:buFont typeface="Arial" charset="0"/>
              <a:buChar char="•"/>
            </a:pPr>
            <a:r>
              <a:rPr lang="en-US" dirty="0" smtClean="0"/>
              <a:t>Integrated with Lambda for trigger-based pipelines</a:t>
            </a:r>
            <a:endParaRPr lang="en-US" dirty="0"/>
          </a:p>
        </p:txBody>
      </p:sp>
    </p:spTree>
    <p:extLst>
      <p:ext uri="{BB962C8B-B14F-4D97-AF65-F5344CB8AC3E}">
        <p14:creationId xmlns:p14="http://schemas.microsoft.com/office/powerpoint/2010/main" val="33570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Polly</a:t>
            </a:r>
            <a:endParaRPr lang="en-US" dirty="0"/>
          </a:p>
        </p:txBody>
      </p:sp>
      <p:sp>
        <p:nvSpPr>
          <p:cNvPr id="3" name="TextBox 2"/>
          <p:cNvSpPr txBox="1"/>
          <p:nvPr/>
        </p:nvSpPr>
        <p:spPr>
          <a:xfrm>
            <a:off x="1593436" y="1556792"/>
            <a:ext cx="7704856" cy="369332"/>
          </a:xfrm>
          <a:prstGeom prst="rect">
            <a:avLst/>
          </a:prstGeom>
          <a:noFill/>
        </p:spPr>
        <p:txBody>
          <a:bodyPr wrap="square" rtlCol="0">
            <a:spAutoFit/>
          </a:bodyPr>
          <a:lstStyle/>
          <a:p>
            <a:r>
              <a:rPr lang="en-US" dirty="0"/>
              <a:t>Amazon Polly is a service that turns text into lifelike speech. </a:t>
            </a:r>
          </a:p>
        </p:txBody>
      </p:sp>
      <p:sp>
        <p:nvSpPr>
          <p:cNvPr id="4" name="TextBox 3"/>
          <p:cNvSpPr txBox="1"/>
          <p:nvPr/>
        </p:nvSpPr>
        <p:spPr>
          <a:xfrm>
            <a:off x="1593436" y="2065279"/>
            <a:ext cx="10045592" cy="2862322"/>
          </a:xfrm>
          <a:prstGeom prst="rect">
            <a:avLst/>
          </a:prstGeom>
          <a:noFill/>
        </p:spPr>
        <p:txBody>
          <a:bodyPr wrap="square" rtlCol="0">
            <a:spAutoFit/>
          </a:bodyPr>
          <a:lstStyle/>
          <a:p>
            <a:r>
              <a:rPr lang="en-US" dirty="0" smtClean="0"/>
              <a:t>Boring, but useful product</a:t>
            </a:r>
            <a:r>
              <a:rPr lang="en-US" dirty="0" smtClean="0"/>
              <a:t>.</a:t>
            </a:r>
          </a:p>
          <a:p>
            <a:endParaRPr lang="en-US" dirty="0" smtClean="0"/>
          </a:p>
          <a:p>
            <a:r>
              <a:rPr lang="en-US" dirty="0" smtClean="0"/>
              <a:t>Includes 47 voices and 24 languages</a:t>
            </a:r>
          </a:p>
          <a:p>
            <a:r>
              <a:rPr lang="en-US" dirty="0"/>
              <a:t>You can control various aspects of speech such as pronunciation, volume, pitch, speech rate, </a:t>
            </a:r>
            <a:r>
              <a:rPr lang="en-US" dirty="0" smtClean="0"/>
              <a:t>etc.</a:t>
            </a:r>
          </a:p>
          <a:p>
            <a:endParaRPr lang="en-US" dirty="0"/>
          </a:p>
          <a:p>
            <a:r>
              <a:rPr lang="en-US" dirty="0" smtClean="0"/>
              <a:t>Use cases:</a:t>
            </a:r>
          </a:p>
          <a:p>
            <a:pPr marL="285750" indent="-285750">
              <a:buFont typeface="Arial" charset="0"/>
              <a:buChar char="•"/>
            </a:pPr>
            <a:r>
              <a:rPr lang="en-US" dirty="0" smtClean="0"/>
              <a:t>Smart </a:t>
            </a:r>
            <a:r>
              <a:rPr lang="en-US" dirty="0" smtClean="0"/>
              <a:t>house (building your own </a:t>
            </a:r>
            <a:r>
              <a:rPr lang="en-US" dirty="0" smtClean="0"/>
              <a:t>JARVIS)</a:t>
            </a:r>
          </a:p>
          <a:p>
            <a:pPr marL="285750" indent="-285750">
              <a:buFont typeface="Arial" charset="0"/>
              <a:buChar char="•"/>
            </a:pPr>
            <a:r>
              <a:rPr lang="en-US" dirty="0" smtClean="0"/>
              <a:t>intelligent </a:t>
            </a:r>
            <a:r>
              <a:rPr lang="en-US" dirty="0" smtClean="0"/>
              <a:t>call-center </a:t>
            </a:r>
            <a:r>
              <a:rPr lang="en-US" dirty="0" smtClean="0"/>
              <a:t>apps</a:t>
            </a:r>
          </a:p>
          <a:p>
            <a:pPr marL="285750" indent="-285750">
              <a:buFont typeface="Arial" charset="0"/>
              <a:buChar char="•"/>
            </a:pPr>
            <a:r>
              <a:rPr lang="en-US" dirty="0" smtClean="0"/>
              <a:t>translation apps</a:t>
            </a:r>
            <a:endParaRPr lang="en-US" dirty="0"/>
          </a:p>
        </p:txBody>
      </p:sp>
      <p:pic>
        <p:nvPicPr>
          <p:cNvPr id="7" name="Picture 6"/>
          <p:cNvPicPr>
            <a:picLocks noChangeAspect="1"/>
          </p:cNvPicPr>
          <p:nvPr/>
        </p:nvPicPr>
        <p:blipFill>
          <a:blip r:embed="rId2"/>
          <a:stretch>
            <a:fillRect/>
          </a:stretch>
        </p:blipFill>
        <p:spPr>
          <a:xfrm>
            <a:off x="7030516" y="4622390"/>
            <a:ext cx="4750668" cy="2235609"/>
          </a:xfrm>
          <a:prstGeom prst="rect">
            <a:avLst/>
          </a:prstGeom>
        </p:spPr>
      </p:pic>
    </p:spTree>
    <p:extLst>
      <p:ext uri="{BB962C8B-B14F-4D97-AF65-F5344CB8AC3E}">
        <p14:creationId xmlns:p14="http://schemas.microsoft.com/office/powerpoint/2010/main" val="24045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Talk Agenda</a:t>
            </a:r>
            <a:endParaRPr lang="en-US" dirty="0"/>
          </a:p>
        </p:txBody>
      </p:sp>
      <p:sp>
        <p:nvSpPr>
          <p:cNvPr id="14" name="Content Placeholder 13"/>
          <p:cNvSpPr>
            <a:spLocks noGrp="1"/>
          </p:cNvSpPr>
          <p:nvPr>
            <p:ph idx="1"/>
          </p:nvPr>
        </p:nvSpPr>
        <p:spPr/>
        <p:txBody>
          <a:bodyPr/>
          <a:lstStyle/>
          <a:p>
            <a:r>
              <a:rPr lang="en-US" dirty="0" smtClean="0"/>
              <a:t>What is Machine Learning?</a:t>
            </a:r>
          </a:p>
          <a:p>
            <a:r>
              <a:rPr lang="en-US" dirty="0" smtClean="0"/>
              <a:t>AWS Machine Learning tool</a:t>
            </a:r>
          </a:p>
          <a:p>
            <a:r>
              <a:rPr lang="en-US" dirty="0" smtClean="0"/>
              <a:t>Live </a:t>
            </a:r>
            <a:r>
              <a:rPr lang="en-US" dirty="0" smtClean="0"/>
              <a:t>Demo</a:t>
            </a:r>
            <a:br>
              <a:rPr lang="en-US" dirty="0" smtClean="0"/>
            </a:br>
            <a:endParaRPr lang="en-US" dirty="0"/>
          </a:p>
          <a:p>
            <a:r>
              <a:rPr lang="en-US" dirty="0" smtClean="0"/>
              <a:t>What is Deep Learning?</a:t>
            </a:r>
          </a:p>
          <a:p>
            <a:r>
              <a:rPr lang="en-US" dirty="0" smtClean="0"/>
              <a:t>AWS Deep Learning tools (Polly, </a:t>
            </a:r>
            <a:r>
              <a:rPr lang="en-US" dirty="0" err="1" smtClean="0"/>
              <a:t>Rekognition</a:t>
            </a:r>
            <a:r>
              <a:rPr lang="en-US" dirty="0" smtClean="0"/>
              <a:t>)</a:t>
            </a:r>
          </a:p>
          <a:p>
            <a:r>
              <a:rPr lang="en-US" dirty="0" smtClean="0"/>
              <a:t>Live Demo</a:t>
            </a:r>
          </a:p>
          <a:p>
            <a:endParaRPr lang="en-US" dirty="0"/>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Deep Learning Demo</a:t>
            </a:r>
            <a:endParaRPr lang="en-US" dirty="0"/>
          </a:p>
        </p:txBody>
      </p:sp>
      <p:pic>
        <p:nvPicPr>
          <p:cNvPr id="3" name="Picture 2"/>
          <p:cNvPicPr>
            <a:picLocks noChangeAspect="1"/>
          </p:cNvPicPr>
          <p:nvPr/>
        </p:nvPicPr>
        <p:blipFill rotWithShape="1">
          <a:blip r:embed="rId2"/>
          <a:srcRect t="15350"/>
          <a:stretch/>
        </p:blipFill>
        <p:spPr>
          <a:xfrm>
            <a:off x="2992448" y="2117952"/>
            <a:ext cx="6984776" cy="4730063"/>
          </a:xfrm>
          <a:prstGeom prst="rect">
            <a:avLst/>
          </a:prstGeom>
        </p:spPr>
      </p:pic>
      <p:pic>
        <p:nvPicPr>
          <p:cNvPr id="4" name="Picture 3"/>
          <p:cNvPicPr>
            <a:picLocks noChangeAspect="1"/>
          </p:cNvPicPr>
          <p:nvPr/>
        </p:nvPicPr>
        <p:blipFill>
          <a:blip r:embed="rId3"/>
          <a:stretch>
            <a:fillRect/>
          </a:stretch>
        </p:blipFill>
        <p:spPr>
          <a:xfrm>
            <a:off x="8902724" y="153924"/>
            <a:ext cx="2857500" cy="2857500"/>
          </a:xfrm>
          <a:prstGeom prst="rect">
            <a:avLst/>
          </a:prstGeom>
        </p:spPr>
      </p:pic>
    </p:spTree>
    <p:extLst>
      <p:ext uri="{BB962C8B-B14F-4D97-AF65-F5344CB8AC3E}">
        <p14:creationId xmlns:p14="http://schemas.microsoft.com/office/powerpoint/2010/main" val="20888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documentation</a:t>
            </a:r>
            <a:endParaRPr lang="en-US" dirty="0"/>
          </a:p>
        </p:txBody>
      </p:sp>
      <p:sp>
        <p:nvSpPr>
          <p:cNvPr id="3" name="TextBox 2"/>
          <p:cNvSpPr txBox="1"/>
          <p:nvPr/>
        </p:nvSpPr>
        <p:spPr>
          <a:xfrm>
            <a:off x="1773932" y="1772816"/>
            <a:ext cx="10009112" cy="4524315"/>
          </a:xfrm>
          <a:prstGeom prst="rect">
            <a:avLst/>
          </a:prstGeom>
          <a:noFill/>
        </p:spPr>
        <p:txBody>
          <a:bodyPr wrap="square" rtlCol="0">
            <a:spAutoFit/>
          </a:bodyPr>
          <a:lstStyle/>
          <a:p>
            <a:r>
              <a:rPr lang="en-US" dirty="0">
                <a:hlinkClick r:id="rId2"/>
              </a:rPr>
              <a:t>https://</a:t>
            </a:r>
            <a:r>
              <a:rPr lang="en-US" dirty="0" smtClean="0">
                <a:hlinkClick r:id="rId2"/>
              </a:rPr>
              <a:t>boto3.readthedocs.io/en/latest/reference/services/rekognition.html</a:t>
            </a:r>
            <a:endParaRPr lang="en-US" dirty="0"/>
          </a:p>
          <a:p>
            <a:r>
              <a:rPr lang="en-US" dirty="0" smtClean="0"/>
              <a:t>Polly: </a:t>
            </a:r>
            <a:r>
              <a:rPr lang="en-US" dirty="0" smtClean="0">
                <a:hlinkClick r:id="rId3"/>
              </a:rPr>
              <a:t>http</a:t>
            </a:r>
            <a:r>
              <a:rPr lang="en-US" dirty="0">
                <a:hlinkClick r:id="rId3"/>
              </a:rPr>
              <a:t>://</a:t>
            </a:r>
            <a:r>
              <a:rPr lang="en-US" dirty="0" smtClean="0">
                <a:hlinkClick r:id="rId3"/>
              </a:rPr>
              <a:t>docs.aws.amazon.com/polly/latest/dg/what-is.html</a:t>
            </a:r>
            <a:r>
              <a:rPr lang="en-US" dirty="0" smtClean="0"/>
              <a:t> </a:t>
            </a:r>
            <a:endParaRPr lang="en-US" dirty="0"/>
          </a:p>
          <a:p>
            <a:r>
              <a:rPr lang="en-US" dirty="0" err="1" smtClean="0"/>
              <a:t>Rekognition</a:t>
            </a:r>
            <a:r>
              <a:rPr lang="en-US" dirty="0" smtClean="0"/>
              <a:t>: </a:t>
            </a:r>
            <a:r>
              <a:rPr lang="en-US" dirty="0" smtClean="0">
                <a:hlinkClick r:id="rId4"/>
              </a:rPr>
              <a:t>http</a:t>
            </a:r>
            <a:r>
              <a:rPr lang="en-US" dirty="0">
                <a:hlinkClick r:id="rId4"/>
              </a:rPr>
              <a:t>://</a:t>
            </a:r>
            <a:r>
              <a:rPr lang="en-US" dirty="0" smtClean="0">
                <a:hlinkClick r:id="rId4"/>
              </a:rPr>
              <a:t>docs.aws.amazon.com/rekognition/latest/dg/what-is.html</a:t>
            </a:r>
            <a:r>
              <a:rPr lang="en-US" dirty="0" smtClean="0"/>
              <a:t> </a:t>
            </a:r>
          </a:p>
          <a:p>
            <a:r>
              <a:rPr lang="en-US" dirty="0"/>
              <a:t>AWS Machine learning: </a:t>
            </a:r>
            <a:r>
              <a:rPr lang="en-US" dirty="0">
                <a:hlinkClick r:id="rId5"/>
              </a:rPr>
              <a:t>https://</a:t>
            </a:r>
            <a:r>
              <a:rPr lang="en-US" dirty="0" smtClean="0">
                <a:hlinkClick r:id="rId5"/>
              </a:rPr>
              <a:t>aws.amazon.com/machine-learning</a:t>
            </a:r>
            <a:r>
              <a:rPr lang="en-US" dirty="0" smtClean="0"/>
              <a:t> </a:t>
            </a:r>
          </a:p>
          <a:p>
            <a:r>
              <a:rPr lang="en-US" dirty="0"/>
              <a:t>Deep Learning: </a:t>
            </a:r>
            <a:r>
              <a:rPr lang="en-US" dirty="0">
                <a:hlinkClick r:id="rId6"/>
              </a:rPr>
              <a:t>http://machinelearningmastery.com/start-here</a:t>
            </a:r>
            <a:r>
              <a:rPr lang="en-US" dirty="0" smtClean="0">
                <a:hlinkClick r:id="rId6"/>
              </a:rPr>
              <a:t>/</a:t>
            </a:r>
            <a:endParaRPr lang="en-US" dirty="0" smtClean="0"/>
          </a:p>
          <a:p>
            <a:r>
              <a:rPr lang="en-US" dirty="0" smtClean="0"/>
              <a:t>Machine </a:t>
            </a:r>
            <a:r>
              <a:rPr lang="en-US" dirty="0"/>
              <a:t>learning datasets: </a:t>
            </a:r>
            <a:endParaRPr lang="en-US" dirty="0" smtClean="0"/>
          </a:p>
          <a:p>
            <a:r>
              <a:rPr lang="en-US" dirty="0" smtClean="0">
                <a:hlinkClick r:id="rId7"/>
              </a:rPr>
              <a:t>http</a:t>
            </a:r>
            <a:r>
              <a:rPr lang="en-US" dirty="0">
                <a:hlinkClick r:id="rId7"/>
              </a:rPr>
              <a:t>://</a:t>
            </a:r>
            <a:r>
              <a:rPr lang="en-US" dirty="0" smtClean="0">
                <a:hlinkClick r:id="rId7"/>
              </a:rPr>
              <a:t>www.datasciencecentral.com/profiles/blogs/13-machine-learning-data-set-collections</a:t>
            </a:r>
            <a:endParaRPr lang="en-US" dirty="0" smtClean="0"/>
          </a:p>
          <a:p>
            <a:r>
              <a:rPr lang="en-US" dirty="0">
                <a:hlinkClick r:id="rId8"/>
              </a:rPr>
              <a:t>https://ocw.mit.edu/courses/sloan-school-of-management/15-097-prediction-machine-learning-and-statistics-spring-2012/datasets</a:t>
            </a:r>
            <a:r>
              <a:rPr lang="en-US" dirty="0" smtClean="0">
                <a:hlinkClick r:id="rId8"/>
              </a:rPr>
              <a:t>/</a:t>
            </a:r>
            <a:r>
              <a:rPr lang="en-US" dirty="0" smtClean="0"/>
              <a:t> </a:t>
            </a:r>
            <a:r>
              <a:rPr lang="en-US" dirty="0"/>
              <a:t/>
            </a:r>
            <a:br>
              <a:rPr lang="en-US" dirty="0"/>
            </a:br>
            <a:r>
              <a:rPr lang="en-US" dirty="0" smtClean="0">
                <a:hlinkClick r:id="rId9"/>
              </a:rPr>
              <a:t>https</a:t>
            </a:r>
            <a:r>
              <a:rPr lang="en-US" dirty="0">
                <a:hlinkClick r:id="rId9"/>
              </a:rPr>
              <a:t>://</a:t>
            </a:r>
            <a:r>
              <a:rPr lang="en-US" dirty="0" smtClean="0">
                <a:hlinkClick r:id="rId9"/>
              </a:rPr>
              <a:t>en.wikipedia.org/wiki/Stochastic_gradient_descent</a:t>
            </a:r>
            <a:r>
              <a:rPr lang="en-US" dirty="0" smtClean="0"/>
              <a:t>   </a:t>
            </a:r>
            <a:endParaRPr lang="en-US" dirty="0" smtClean="0"/>
          </a:p>
          <a:p>
            <a:endParaRPr lang="en-US" dirty="0"/>
          </a:p>
          <a:p>
            <a:endParaRPr lang="en-US" dirty="0"/>
          </a:p>
          <a:p>
            <a:endParaRPr lang="en-US" dirty="0" smtClean="0"/>
          </a:p>
          <a:p>
            <a:r>
              <a:rPr lang="en-US" dirty="0" smtClean="0"/>
              <a:t>All presentation details / code on </a:t>
            </a:r>
            <a:r>
              <a:rPr lang="en-US" dirty="0" err="1"/>
              <a:t>github</a:t>
            </a:r>
            <a:r>
              <a:rPr lang="en-US" dirty="0" smtClean="0"/>
              <a:t>:</a:t>
            </a:r>
          </a:p>
          <a:p>
            <a:r>
              <a:rPr lang="en-US" dirty="0" smtClean="0">
                <a:hlinkClick r:id="rId10"/>
              </a:rPr>
              <a:t>https</a:t>
            </a:r>
            <a:r>
              <a:rPr lang="en-US" dirty="0">
                <a:hlinkClick r:id="rId10"/>
              </a:rPr>
              <a:t>://</a:t>
            </a:r>
            <a:r>
              <a:rPr lang="en-US" dirty="0" smtClean="0">
                <a:hlinkClick r:id="rId10"/>
              </a:rPr>
              <a:t>github.com/balys/awsai-presentation</a:t>
            </a:r>
            <a:r>
              <a:rPr lang="en-US" dirty="0" smtClean="0"/>
              <a:t> </a:t>
            </a:r>
            <a:endParaRPr lang="en-US" dirty="0" smtClean="0"/>
          </a:p>
        </p:txBody>
      </p:sp>
    </p:spTree>
    <p:extLst>
      <p:ext uri="{BB962C8B-B14F-4D97-AF65-F5344CB8AC3E}">
        <p14:creationId xmlns:p14="http://schemas.microsoft.com/office/powerpoint/2010/main" val="16720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Thank you</a:t>
            </a:r>
            <a:endParaRPr lang="en-US" dirty="0"/>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sp>
        <p:nvSpPr>
          <p:cNvPr id="5" name="Text Placeholder 4"/>
          <p:cNvSpPr>
            <a:spLocks noGrp="1"/>
          </p:cNvSpPr>
          <p:nvPr>
            <p:ph type="body" idx="1"/>
          </p:nvPr>
        </p:nvSpPr>
        <p:spPr>
          <a:xfrm>
            <a:off x="1593436" y="1499616"/>
            <a:ext cx="4818888" cy="633240"/>
          </a:xfrm>
        </p:spPr>
        <p:txBody>
          <a:bodyPr/>
          <a:lstStyle/>
          <a:p>
            <a:r>
              <a:rPr lang="en-US" dirty="0" smtClean="0"/>
              <a:t>Definition</a:t>
            </a:r>
          </a:p>
        </p:txBody>
      </p:sp>
      <p:sp>
        <p:nvSpPr>
          <p:cNvPr id="3" name="Content Placeholder 2"/>
          <p:cNvSpPr>
            <a:spLocks noGrp="1"/>
          </p:cNvSpPr>
          <p:nvPr>
            <p:ph sz="half" idx="2"/>
          </p:nvPr>
        </p:nvSpPr>
        <p:spPr>
          <a:xfrm>
            <a:off x="1593436" y="2214836"/>
            <a:ext cx="4814586" cy="3957364"/>
          </a:xfrm>
        </p:spPr>
        <p:txBody>
          <a:bodyPr/>
          <a:lstStyle/>
          <a:p>
            <a:r>
              <a:rPr lang="en-US" dirty="0" smtClean="0"/>
              <a:t>"The science of getting computers to act without being explicitly programmed"</a:t>
            </a:r>
            <a:endParaRPr lang="en-US" dirty="0"/>
          </a:p>
        </p:txBody>
      </p:sp>
      <p:sp>
        <p:nvSpPr>
          <p:cNvPr id="6" name="Text Placeholder 5"/>
          <p:cNvSpPr>
            <a:spLocks noGrp="1"/>
          </p:cNvSpPr>
          <p:nvPr>
            <p:ph type="body" sz="quarter" idx="3"/>
          </p:nvPr>
        </p:nvSpPr>
        <p:spPr>
          <a:xfrm>
            <a:off x="6557349" y="1499616"/>
            <a:ext cx="4818888" cy="633240"/>
          </a:xfrm>
        </p:spPr>
        <p:txBody>
          <a:bodyPr/>
          <a:lstStyle/>
          <a:p>
            <a:r>
              <a:rPr lang="en-US" dirty="0" smtClean="0"/>
              <a:t>Method Classification</a:t>
            </a:r>
            <a:endParaRPr lang="en-US" dirty="0"/>
          </a:p>
        </p:txBody>
      </p:sp>
      <p:sp>
        <p:nvSpPr>
          <p:cNvPr id="4" name="Content Placeholder 3"/>
          <p:cNvSpPr>
            <a:spLocks noGrp="1"/>
          </p:cNvSpPr>
          <p:nvPr>
            <p:ph sz="quarter" idx="4"/>
          </p:nvPr>
        </p:nvSpPr>
        <p:spPr>
          <a:xfrm>
            <a:off x="6557349" y="2214835"/>
            <a:ext cx="4818888" cy="3955333"/>
          </a:xfrm>
        </p:spPr>
        <p:txBody>
          <a:bodyPr/>
          <a:lstStyle/>
          <a:p>
            <a:r>
              <a:rPr lang="en-US" dirty="0"/>
              <a:t>Supervised Learning</a:t>
            </a:r>
          </a:p>
          <a:p>
            <a:r>
              <a:rPr lang="en-US" dirty="0" smtClean="0"/>
              <a:t>Unsupervised Learning</a:t>
            </a:r>
          </a:p>
          <a:p>
            <a:r>
              <a:rPr lang="en-US" dirty="0"/>
              <a:t>Semi-Supervised Learning (Reinforced learning, Deep learning)</a:t>
            </a:r>
          </a:p>
          <a:p>
            <a:endParaRPr lang="en-US" dirty="0" smtClean="0"/>
          </a:p>
        </p:txBody>
      </p:sp>
      <p:pic>
        <p:nvPicPr>
          <p:cNvPr id="10" name="Picture 9"/>
          <p:cNvPicPr>
            <a:picLocks noChangeAspect="1"/>
          </p:cNvPicPr>
          <p:nvPr/>
        </p:nvPicPr>
        <p:blipFill>
          <a:blip r:embed="rId2"/>
          <a:stretch>
            <a:fillRect/>
          </a:stretch>
        </p:blipFill>
        <p:spPr>
          <a:xfrm>
            <a:off x="1222757" y="3865241"/>
            <a:ext cx="5334592" cy="3014044"/>
          </a:xfrm>
          <a:prstGeom prst="rect">
            <a:avLst/>
          </a:prstGeom>
        </p:spPr>
      </p:pic>
    </p:spTree>
    <p:extLst>
      <p:ext uri="{BB962C8B-B14F-4D97-AF65-F5344CB8AC3E}">
        <p14:creationId xmlns:p14="http://schemas.microsoft.com/office/powerpoint/2010/main" val="78531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Problem types</a:t>
            </a:r>
            <a:endParaRPr lang="en-US" dirty="0"/>
          </a:p>
        </p:txBody>
      </p:sp>
      <p:pic>
        <p:nvPicPr>
          <p:cNvPr id="3" name="Picture 2"/>
          <p:cNvPicPr>
            <a:picLocks noChangeAspect="1"/>
          </p:cNvPicPr>
          <p:nvPr/>
        </p:nvPicPr>
        <p:blipFill>
          <a:blip r:embed="rId2"/>
          <a:stretch>
            <a:fillRect/>
          </a:stretch>
        </p:blipFill>
        <p:spPr>
          <a:xfrm>
            <a:off x="5476651" y="1589507"/>
            <a:ext cx="2099617" cy="2368800"/>
          </a:xfrm>
          <a:prstGeom prst="rect">
            <a:avLst/>
          </a:prstGeom>
        </p:spPr>
      </p:pic>
      <p:pic>
        <p:nvPicPr>
          <p:cNvPr id="4" name="Picture 3"/>
          <p:cNvPicPr>
            <a:picLocks noChangeAspect="1"/>
          </p:cNvPicPr>
          <p:nvPr/>
        </p:nvPicPr>
        <p:blipFill>
          <a:blip r:embed="rId3"/>
          <a:stretch>
            <a:fillRect/>
          </a:stretch>
        </p:blipFill>
        <p:spPr>
          <a:xfrm>
            <a:off x="8038627" y="1566735"/>
            <a:ext cx="2019266" cy="2368922"/>
          </a:xfrm>
          <a:prstGeom prst="rect">
            <a:avLst/>
          </a:prstGeom>
        </p:spPr>
      </p:pic>
      <p:pic>
        <p:nvPicPr>
          <p:cNvPr id="5" name="Picture 4"/>
          <p:cNvPicPr>
            <a:picLocks noChangeAspect="1"/>
          </p:cNvPicPr>
          <p:nvPr/>
        </p:nvPicPr>
        <p:blipFill>
          <a:blip r:embed="rId4"/>
          <a:stretch>
            <a:fillRect/>
          </a:stretch>
        </p:blipFill>
        <p:spPr>
          <a:xfrm>
            <a:off x="2803218" y="1566735"/>
            <a:ext cx="2079588" cy="2368922"/>
          </a:xfrm>
          <a:prstGeom prst="rect">
            <a:avLst/>
          </a:prstGeom>
        </p:spPr>
      </p:pic>
      <p:sp>
        <p:nvSpPr>
          <p:cNvPr id="7" name="Rectangle 6"/>
          <p:cNvSpPr/>
          <p:nvPr/>
        </p:nvSpPr>
        <p:spPr>
          <a:xfrm>
            <a:off x="2938875" y="3930685"/>
            <a:ext cx="2303109" cy="923330"/>
          </a:xfrm>
          <a:prstGeom prst="rect">
            <a:avLst/>
          </a:prstGeom>
        </p:spPr>
        <p:txBody>
          <a:bodyPr wrap="square">
            <a:spAutoFit/>
          </a:bodyPr>
          <a:lstStyle/>
          <a:p>
            <a:pPr marL="285750" indent="-285750">
              <a:buFont typeface="Arial" charset="0"/>
              <a:buChar char="•"/>
            </a:pPr>
            <a:r>
              <a:rPr lang="en-US" dirty="0" smtClean="0"/>
              <a:t>Classification</a:t>
            </a:r>
            <a:endParaRPr lang="en-US" dirty="0" smtClean="0"/>
          </a:p>
          <a:p>
            <a:pPr marL="285750" indent="-285750">
              <a:buFont typeface="Arial" charset="0"/>
              <a:buChar char="•"/>
            </a:pPr>
            <a:r>
              <a:rPr lang="en-US" dirty="0" smtClean="0"/>
              <a:t>Regression</a:t>
            </a:r>
          </a:p>
          <a:p>
            <a:pPr marL="285750" indent="-285750">
              <a:buFont typeface="Arial" charset="0"/>
              <a:buChar char="•"/>
            </a:pPr>
            <a:r>
              <a:rPr lang="en-US" dirty="0" smtClean="0"/>
              <a:t>Recommenders</a:t>
            </a:r>
            <a:endParaRPr lang="en-US" dirty="0"/>
          </a:p>
        </p:txBody>
      </p:sp>
      <p:sp>
        <p:nvSpPr>
          <p:cNvPr id="8" name="TextBox 7"/>
          <p:cNvSpPr txBox="1"/>
          <p:nvPr/>
        </p:nvSpPr>
        <p:spPr>
          <a:xfrm>
            <a:off x="5662364" y="3935658"/>
            <a:ext cx="1728192" cy="646331"/>
          </a:xfrm>
          <a:prstGeom prst="rect">
            <a:avLst/>
          </a:prstGeom>
          <a:noFill/>
        </p:spPr>
        <p:txBody>
          <a:bodyPr wrap="square" rtlCol="0">
            <a:spAutoFit/>
          </a:bodyPr>
          <a:lstStyle/>
          <a:p>
            <a:pPr marL="285750" indent="-285750">
              <a:buFont typeface="Arial" charset="0"/>
              <a:buChar char="•"/>
            </a:pPr>
            <a:r>
              <a:rPr lang="en-US" dirty="0" smtClean="0"/>
              <a:t>Clustering</a:t>
            </a:r>
          </a:p>
          <a:p>
            <a:endParaRPr lang="en-US" dirty="0"/>
          </a:p>
        </p:txBody>
      </p:sp>
      <p:sp>
        <p:nvSpPr>
          <p:cNvPr id="9" name="TextBox 8"/>
          <p:cNvSpPr txBox="1"/>
          <p:nvPr/>
        </p:nvSpPr>
        <p:spPr>
          <a:xfrm>
            <a:off x="8125345" y="3930684"/>
            <a:ext cx="2606744" cy="369332"/>
          </a:xfrm>
          <a:prstGeom prst="rect">
            <a:avLst/>
          </a:prstGeom>
          <a:noFill/>
        </p:spPr>
        <p:txBody>
          <a:bodyPr wrap="square" rtlCol="0">
            <a:spAutoFit/>
          </a:bodyPr>
          <a:lstStyle/>
          <a:p>
            <a:pPr marL="285750" indent="-285750">
              <a:buFont typeface="Arial" charset="0"/>
              <a:buChar char="•"/>
            </a:pPr>
            <a:r>
              <a:rPr lang="en-US" dirty="0" smtClean="0"/>
              <a:t>Anomaly Detection</a:t>
            </a:r>
            <a:endParaRPr lang="en-US" dirty="0"/>
          </a:p>
        </p:txBody>
      </p:sp>
    </p:spTree>
    <p:extLst>
      <p:ext uri="{BB962C8B-B14F-4D97-AF65-F5344CB8AC3E}">
        <p14:creationId xmlns:p14="http://schemas.microsoft.com/office/powerpoint/2010/main" val="117788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solving process flow</a:t>
            </a:r>
            <a:endParaRPr lang="en-US" dirty="0"/>
          </a:p>
        </p:txBody>
      </p:sp>
      <p:sp>
        <p:nvSpPr>
          <p:cNvPr id="3" name="TextBox 2"/>
          <p:cNvSpPr txBox="1"/>
          <p:nvPr/>
        </p:nvSpPr>
        <p:spPr>
          <a:xfrm>
            <a:off x="1737452" y="1628800"/>
            <a:ext cx="9007306" cy="1200329"/>
          </a:xfrm>
          <a:prstGeom prst="rect">
            <a:avLst/>
          </a:prstGeom>
          <a:noFill/>
        </p:spPr>
        <p:txBody>
          <a:bodyPr wrap="square" rtlCol="0">
            <a:spAutoFit/>
          </a:bodyPr>
          <a:lstStyle/>
          <a:p>
            <a:r>
              <a:rPr lang="en-US" dirty="0" smtClean="0"/>
              <a:t>1. Classify your ML problem (e.g. Supervised learning)</a:t>
            </a:r>
          </a:p>
          <a:p>
            <a:r>
              <a:rPr lang="en-US" dirty="0" smtClean="0"/>
              <a:t>2. Get a list of specific tasks you want to solve (Flag spam e-mails)</a:t>
            </a:r>
          </a:p>
          <a:p>
            <a:r>
              <a:rPr lang="en-US" dirty="0" smtClean="0"/>
              <a:t>3. </a:t>
            </a:r>
            <a:r>
              <a:rPr lang="en-US" dirty="0"/>
              <a:t>D</a:t>
            </a:r>
            <a:r>
              <a:rPr lang="en-US" dirty="0" smtClean="0"/>
              <a:t>efine a performance metric (number of false positives)</a:t>
            </a:r>
          </a:p>
          <a:p>
            <a:r>
              <a:rPr lang="en-US" dirty="0" smtClean="0"/>
              <a:t>4. Define problem experience (your initial database of e-mails)</a:t>
            </a:r>
            <a:endParaRPr lang="en-US" dirty="0"/>
          </a:p>
        </p:txBody>
      </p:sp>
      <p:sp>
        <p:nvSpPr>
          <p:cNvPr id="4" name="TextBox 3"/>
          <p:cNvSpPr txBox="1"/>
          <p:nvPr/>
        </p:nvSpPr>
        <p:spPr>
          <a:xfrm>
            <a:off x="1737452" y="3717032"/>
            <a:ext cx="5365072" cy="1754326"/>
          </a:xfrm>
          <a:prstGeom prst="rect">
            <a:avLst/>
          </a:prstGeom>
          <a:noFill/>
        </p:spPr>
        <p:txBody>
          <a:bodyPr wrap="square" rtlCol="0">
            <a:spAutoFit/>
          </a:bodyPr>
          <a:lstStyle/>
          <a:p>
            <a:pPr marL="285750" indent="-285750">
              <a:buFont typeface="Arial" charset="0"/>
              <a:buChar char="•"/>
            </a:pPr>
            <a:r>
              <a:rPr lang="en-US" dirty="0" smtClean="0"/>
              <a:t>Steps 1,2 </a:t>
            </a:r>
            <a:r>
              <a:rPr lang="en-US" dirty="0" smtClean="0"/>
              <a:t>are </a:t>
            </a:r>
            <a:r>
              <a:rPr lang="en-US" dirty="0" smtClean="0"/>
              <a:t>easy</a:t>
            </a:r>
            <a:endParaRPr lang="en-US" dirty="0" smtClean="0"/>
          </a:p>
          <a:p>
            <a:pPr marL="285750" indent="-285750">
              <a:buFont typeface="Arial" charset="0"/>
              <a:buChar char="•"/>
            </a:pPr>
            <a:r>
              <a:rPr lang="en-US" dirty="0"/>
              <a:t>S</a:t>
            </a:r>
            <a:r>
              <a:rPr lang="en-US" dirty="0" smtClean="0"/>
              <a:t>tep </a:t>
            </a:r>
            <a:r>
              <a:rPr lang="en-US" dirty="0" smtClean="0"/>
              <a:t>3 you may need to make assumptions (its ok to raise a theory and prove yourself right or wrong later on)</a:t>
            </a:r>
          </a:p>
          <a:p>
            <a:pPr marL="285750" indent="-285750">
              <a:buFont typeface="Arial" charset="0"/>
              <a:buChar char="•"/>
            </a:pPr>
            <a:r>
              <a:rPr lang="en-US" dirty="0" smtClean="0"/>
              <a:t>Step </a:t>
            </a:r>
            <a:r>
              <a:rPr lang="en-US" dirty="0" smtClean="0"/>
              <a:t>4 you may need to ’clean’ or ‘litter’ the data.</a:t>
            </a:r>
            <a:endParaRPr lang="en-US" dirty="0"/>
          </a:p>
        </p:txBody>
      </p:sp>
      <p:pic>
        <p:nvPicPr>
          <p:cNvPr id="5" name="Picture 4"/>
          <p:cNvPicPr>
            <a:picLocks noChangeAspect="1"/>
          </p:cNvPicPr>
          <p:nvPr/>
        </p:nvPicPr>
        <p:blipFill>
          <a:blip r:embed="rId2"/>
          <a:stretch>
            <a:fillRect/>
          </a:stretch>
        </p:blipFill>
        <p:spPr>
          <a:xfrm>
            <a:off x="7606580" y="3492369"/>
            <a:ext cx="4157092" cy="3170875"/>
          </a:xfrm>
          <a:prstGeom prst="rect">
            <a:avLst/>
          </a:prstGeom>
        </p:spPr>
      </p:pic>
    </p:spTree>
    <p:extLst>
      <p:ext uri="{BB962C8B-B14F-4D97-AF65-F5344CB8AC3E}">
        <p14:creationId xmlns:p14="http://schemas.microsoft.com/office/powerpoint/2010/main" val="60900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Machine Learning </a:t>
            </a:r>
            <a:r>
              <a:rPr lang="en-US" dirty="0" smtClean="0"/>
              <a:t>process flow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123" y="2132856"/>
            <a:ext cx="10020300" cy="22733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876" y="4833343"/>
            <a:ext cx="3222450" cy="2024657"/>
          </a:xfrm>
          <a:prstGeom prst="rect">
            <a:avLst/>
          </a:prstGeom>
        </p:spPr>
      </p:pic>
    </p:spTree>
    <p:extLst>
      <p:ext uri="{BB962C8B-B14F-4D97-AF65-F5344CB8AC3E}">
        <p14:creationId xmlns:p14="http://schemas.microsoft.com/office/powerpoint/2010/main" val="16318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Machine Learning Demo</a:t>
            </a:r>
            <a:endParaRPr lang="en-US" dirty="0"/>
          </a:p>
        </p:txBody>
      </p:sp>
      <p:pic>
        <p:nvPicPr>
          <p:cNvPr id="3" name="Picture 2"/>
          <p:cNvPicPr>
            <a:picLocks noChangeAspect="1"/>
          </p:cNvPicPr>
          <p:nvPr/>
        </p:nvPicPr>
        <p:blipFill rotWithShape="1">
          <a:blip r:embed="rId2"/>
          <a:srcRect t="15350"/>
          <a:stretch/>
        </p:blipFill>
        <p:spPr>
          <a:xfrm>
            <a:off x="2992448" y="2117952"/>
            <a:ext cx="6984776" cy="4730063"/>
          </a:xfrm>
          <a:prstGeom prst="rect">
            <a:avLst/>
          </a:prstGeom>
        </p:spPr>
      </p:pic>
      <p:pic>
        <p:nvPicPr>
          <p:cNvPr id="5" name="Picture 4"/>
          <p:cNvPicPr>
            <a:picLocks noChangeAspect="1"/>
          </p:cNvPicPr>
          <p:nvPr/>
        </p:nvPicPr>
        <p:blipFill>
          <a:blip r:embed="rId3"/>
          <a:stretch>
            <a:fillRect/>
          </a:stretch>
        </p:blipFill>
        <p:spPr>
          <a:xfrm>
            <a:off x="8072224" y="1556792"/>
            <a:ext cx="1905000" cy="1498600"/>
          </a:xfrm>
          <a:prstGeom prst="rect">
            <a:avLst/>
          </a:prstGeom>
        </p:spPr>
      </p:pic>
      <p:pic>
        <p:nvPicPr>
          <p:cNvPr id="6" name="Picture 5"/>
          <p:cNvPicPr>
            <a:picLocks noChangeAspect="1"/>
          </p:cNvPicPr>
          <p:nvPr/>
        </p:nvPicPr>
        <p:blipFill>
          <a:blip r:embed="rId4"/>
          <a:stretch>
            <a:fillRect/>
          </a:stretch>
        </p:blipFill>
        <p:spPr>
          <a:xfrm>
            <a:off x="2653829" y="1772816"/>
            <a:ext cx="1905000" cy="1498600"/>
          </a:xfrm>
          <a:prstGeom prst="rect">
            <a:avLst/>
          </a:prstGeom>
        </p:spPr>
      </p:pic>
      <p:pic>
        <p:nvPicPr>
          <p:cNvPr id="7" name="Picture 6"/>
          <p:cNvPicPr>
            <a:picLocks noChangeAspect="1"/>
          </p:cNvPicPr>
          <p:nvPr/>
        </p:nvPicPr>
        <p:blipFill>
          <a:blip r:embed="rId5"/>
          <a:stretch>
            <a:fillRect/>
          </a:stretch>
        </p:blipFill>
        <p:spPr>
          <a:xfrm>
            <a:off x="9024724" y="4227136"/>
            <a:ext cx="1917700" cy="1498600"/>
          </a:xfrm>
          <a:prstGeom prst="rect">
            <a:avLst/>
          </a:prstGeom>
        </p:spPr>
      </p:pic>
      <p:pic>
        <p:nvPicPr>
          <p:cNvPr id="8" name="Picture 7"/>
          <p:cNvPicPr>
            <a:picLocks noChangeAspect="1"/>
          </p:cNvPicPr>
          <p:nvPr/>
        </p:nvPicPr>
        <p:blipFill>
          <a:blip r:embed="rId6"/>
          <a:stretch>
            <a:fillRect/>
          </a:stretch>
        </p:blipFill>
        <p:spPr>
          <a:xfrm>
            <a:off x="2017562" y="4482983"/>
            <a:ext cx="1905000" cy="1498600"/>
          </a:xfrm>
          <a:prstGeom prst="rect">
            <a:avLst/>
          </a:prstGeom>
        </p:spPr>
      </p:pic>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ML model Data</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54" y="1700808"/>
            <a:ext cx="10058400" cy="3116061"/>
          </a:xfrm>
          <a:prstGeom prst="rect">
            <a:avLst/>
          </a:prstGeom>
        </p:spPr>
      </p:pic>
    </p:spTree>
    <p:extLst>
      <p:ext uri="{BB962C8B-B14F-4D97-AF65-F5344CB8AC3E}">
        <p14:creationId xmlns:p14="http://schemas.microsoft.com/office/powerpoint/2010/main" val="137156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Deep Learning?</a:t>
            </a:r>
            <a:endParaRPr lang="en-US" dirty="0"/>
          </a:p>
        </p:txBody>
      </p:sp>
      <p:sp>
        <p:nvSpPr>
          <p:cNvPr id="3" name="TextBox 2"/>
          <p:cNvSpPr txBox="1"/>
          <p:nvPr/>
        </p:nvSpPr>
        <p:spPr>
          <a:xfrm>
            <a:off x="1593436" y="1628800"/>
            <a:ext cx="8424935" cy="923330"/>
          </a:xfrm>
          <a:prstGeom prst="rect">
            <a:avLst/>
          </a:prstGeom>
          <a:noFill/>
        </p:spPr>
        <p:txBody>
          <a:bodyPr wrap="square" rtlCol="0">
            <a:spAutoFit/>
          </a:bodyPr>
          <a:lstStyle/>
          <a:p>
            <a:r>
              <a:rPr lang="en-US" dirty="0" smtClean="0"/>
              <a:t>Deep learning is a ML branch, using multiple hidden layers in an artificial neural network. This approach tries to model the way the human brain processes light and sound into vision and hearing.</a:t>
            </a:r>
            <a:endParaRPr lang="en-US" dirty="0"/>
          </a:p>
        </p:txBody>
      </p:sp>
      <p:pic>
        <p:nvPicPr>
          <p:cNvPr id="4" name="Picture 3"/>
          <p:cNvPicPr>
            <a:picLocks noChangeAspect="1"/>
          </p:cNvPicPr>
          <p:nvPr/>
        </p:nvPicPr>
        <p:blipFill>
          <a:blip r:embed="rId2"/>
          <a:stretch>
            <a:fillRect/>
          </a:stretch>
        </p:blipFill>
        <p:spPr>
          <a:xfrm>
            <a:off x="2529539" y="2924944"/>
            <a:ext cx="7488832" cy="3635799"/>
          </a:xfrm>
          <a:prstGeom prst="rect">
            <a:avLst/>
          </a:prstGeom>
        </p:spPr>
      </p:pic>
    </p:spTree>
    <p:extLst>
      <p:ext uri="{BB962C8B-B14F-4D97-AF65-F5344CB8AC3E}">
        <p14:creationId xmlns:p14="http://schemas.microsoft.com/office/powerpoint/2010/main" val="192892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1345048</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template design contains the Pi symbol and works well for math students,  teachers, and others in education, although it works well for businesses, too.  This presentation template contains multiple slide layouts in widescreen format (16x9) and includes a sample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2011-11-26T00:17:00+00:00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694223</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71587C29-5D24-4377-9C3E-DCECFF7946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0C675A-9AD3-40BB-AC57-0E9EFA3E4FBF}">
  <ds:schemaRefs>
    <ds:schemaRef ds:uri="http://schemas.microsoft.com/sharepoint/v3/contenttype/forms"/>
  </ds:schemaRefs>
</ds:datastoreItem>
</file>

<file path=customXml/itemProps3.xml><?xml version="1.0" encoding="utf-8"?>
<ds:datastoreItem xmlns:ds="http://schemas.openxmlformats.org/officeDocument/2006/customXml" ds:itemID="{052666F0-43DC-4B7C-819B-EEBDFA439308}">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Math education presentation with Pi  (widescreen)</Template>
  <TotalTime>0</TotalTime>
  <Words>722</Words>
  <Application>Microsoft Macintosh PowerPoint</Application>
  <PresentationFormat>Custom</PresentationFormat>
  <Paragraphs>92</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Euphemia</vt:lpstr>
      <vt:lpstr>Arial</vt:lpstr>
      <vt:lpstr>Math 16x9</vt:lpstr>
      <vt:lpstr>Machine Learning and Amazon AI Toolkit </vt:lpstr>
      <vt:lpstr>Talk Agenda</vt:lpstr>
      <vt:lpstr>What is Machine Learning?</vt:lpstr>
      <vt:lpstr>ML Problem types</vt:lpstr>
      <vt:lpstr>Problem solving process flow</vt:lpstr>
      <vt:lpstr>AWS Machine Learning process flow</vt:lpstr>
      <vt:lpstr>AWS Machine Learning Demo</vt:lpstr>
      <vt:lpstr>My ML model Data</vt:lpstr>
      <vt:lpstr>What is Deep Learning?</vt:lpstr>
      <vt:lpstr>How does our brain see it?</vt:lpstr>
      <vt:lpstr>Anatomy of a Neuron and Synapse</vt:lpstr>
      <vt:lpstr>How does it represent in DL neural net?</vt:lpstr>
      <vt:lpstr>Self driving car example</vt:lpstr>
      <vt:lpstr>Functional details</vt:lpstr>
      <vt:lpstr>Overfitting and Underfitting</vt:lpstr>
      <vt:lpstr>Deep Learning needs Big Data</vt:lpstr>
      <vt:lpstr>AWS Rekognition</vt:lpstr>
      <vt:lpstr>Some Rekognition facts</vt:lpstr>
      <vt:lpstr>AWS Polly</vt:lpstr>
      <vt:lpstr>AWS Deep Learning Demo</vt:lpstr>
      <vt:lpstr>Some documentation</vt:lpstr>
      <vt:lpstr>        Thank you</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Balys K</dc:creator>
  <cp:lastModifiedBy/>
  <cp:revision>1</cp:revision>
  <dcterms:created xsi:type="dcterms:W3CDTF">2017-03-20T23:01:53Z</dcterms:created>
  <dcterms:modified xsi:type="dcterms:W3CDTF">2017-03-21T13:58:45Z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